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9"/>
  </p:notesMasterIdLst>
  <p:sldIdLst>
    <p:sldId id="256" r:id="rId2"/>
    <p:sldId id="257" r:id="rId3"/>
    <p:sldId id="269" r:id="rId4"/>
    <p:sldId id="259" r:id="rId5"/>
    <p:sldId id="260" r:id="rId6"/>
    <p:sldId id="261" r:id="rId7"/>
    <p:sldId id="277" r:id="rId8"/>
    <p:sldId id="262" r:id="rId9"/>
    <p:sldId id="263" r:id="rId10"/>
    <p:sldId id="264" r:id="rId11"/>
    <p:sldId id="265" r:id="rId12"/>
    <p:sldId id="270" r:id="rId13"/>
    <p:sldId id="271" r:id="rId14"/>
    <p:sldId id="278" r:id="rId15"/>
    <p:sldId id="279" r:id="rId16"/>
    <p:sldId id="280" r:id="rId17"/>
    <p:sldId id="281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319" r:id="rId26"/>
    <p:sldId id="320" r:id="rId27"/>
    <p:sldId id="321" r:id="rId28"/>
    <p:sldId id="322" r:id="rId29"/>
    <p:sldId id="323" r:id="rId30"/>
    <p:sldId id="298" r:id="rId31"/>
    <p:sldId id="300" r:id="rId32"/>
    <p:sldId id="301" r:id="rId33"/>
    <p:sldId id="302" r:id="rId34"/>
    <p:sldId id="303" r:id="rId35"/>
    <p:sldId id="304" r:id="rId36"/>
    <p:sldId id="305" r:id="rId37"/>
    <p:sldId id="306" r:id="rId38"/>
    <p:sldId id="307" r:id="rId39"/>
    <p:sldId id="308" r:id="rId40"/>
    <p:sldId id="309" r:id="rId41"/>
    <p:sldId id="310" r:id="rId42"/>
    <p:sldId id="311" r:id="rId43"/>
    <p:sldId id="312" r:id="rId44"/>
    <p:sldId id="313" r:id="rId45"/>
    <p:sldId id="314" r:id="rId46"/>
    <p:sldId id="315" r:id="rId47"/>
    <p:sldId id="316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82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interSettings" Target="printerSettings/printerSettings1.bin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10.tiff>
</file>

<file path=ppt/media/image11.tiff>
</file>

<file path=ppt/media/image13.tiff>
</file>

<file path=ppt/media/image14.tiff>
</file>

<file path=ppt/media/image15.jpg>
</file>

<file path=ppt/media/image16.jpg>
</file>

<file path=ppt/media/image17.tiff>
</file>

<file path=ppt/media/image18.tiff>
</file>

<file path=ppt/media/image19.tiff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488BC-0BC2-2345-90DB-DF6A22B533DA}" type="datetimeFigureOut">
              <a:rPr lang="en-US" smtClean="0"/>
              <a:t>2/15/15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4E18EE-E272-C844-A594-54C52B256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7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</a:t>
            </a:r>
            <a:r>
              <a:rPr lang="en-US" baseline="0" dirty="0" smtClean="0"/>
              <a:t> are holy wars over just this topics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4E18EE-E272-C844-A594-54C52B2566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9955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a result</a:t>
            </a:r>
            <a:r>
              <a:rPr lang="en-US" baseline="0" dirty="0" smtClean="0"/>
              <a:t> of the high amount of </a:t>
            </a:r>
            <a:r>
              <a:rPr lang="en-US" baseline="0" dirty="0" err="1" smtClean="0"/>
              <a:t>specificy</a:t>
            </a:r>
            <a:r>
              <a:rPr lang="en-US" baseline="0" dirty="0" smtClean="0"/>
              <a:t> for each repository and data center, when bringing records together, or publishing to more general repositories, there’s a need to translate, (or crosswalk) one standard into another. 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96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NISO. (2004) Understanding Metadata.</a:t>
            </a:r>
          </a:p>
          <a:p>
            <a:r>
              <a:rPr lang="en-US" smtClean="0"/>
              <a:t>Bethesda, MD: NISO Press, pp.1-2.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4E18EE-E272-C844-A594-54C52B2566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79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Where in this lifecycle do</a:t>
            </a:r>
            <a:r>
              <a:rPr lang="en-US" baseline="0" dirty="0" smtClean="0"/>
              <a:t> we create metadata? Creating and </a:t>
            </a:r>
            <a:r>
              <a:rPr lang="en-US" baseline="0" dirty="0" err="1" smtClean="0"/>
              <a:t>recieiving</a:t>
            </a:r>
            <a:r>
              <a:rPr lang="en-US" baseline="0" dirty="0" smtClean="0"/>
              <a:t> data – ingesting into a new data management environment – any time we perform a preservation action we create metadata – and any time the data are reused, there is likely additional linkages to be created or maintained.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Different actors have different roles In the creation of metadata in this lifecycle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4E18EE-E272-C844-A594-54C52B2566F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165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your</a:t>
            </a:r>
            <a:r>
              <a:rPr lang="en-US" baseline="0" dirty="0" smtClean="0"/>
              <a:t> metadata should describe, and when are subject of next module. 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4E18EE-E272-C844-A594-54C52B2566F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41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42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can seem like a lot – so</a:t>
            </a:r>
            <a:r>
              <a:rPr lang="en-US" baseline="0" dirty="0" smtClean="0"/>
              <a:t> let’s reframe this according to one of the lifecycle models we looked at yesterday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Another way to divide types of metadata is by the groups of users it aims to serve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24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we start looking at and comparing schemas its important to ask, “what’s</a:t>
            </a:r>
            <a:r>
              <a:rPr lang="en-US" baseline="0" dirty="0" smtClean="0"/>
              <a:t> the goal”</a:t>
            </a:r>
          </a:p>
          <a:p>
            <a:endParaRPr lang="en-US" baseline="0" dirty="0" smtClean="0"/>
          </a:p>
          <a:p>
            <a:r>
              <a:rPr lang="en-US" baseline="0" dirty="0" smtClean="0"/>
              <a:t>She’s not talking about data – </a:t>
            </a:r>
          </a:p>
          <a:p>
            <a:r>
              <a:rPr lang="en-US" baseline="0" dirty="0" smtClean="0"/>
              <a:t>Still an emerging set of resources about data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087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questions</a:t>
            </a:r>
            <a:r>
              <a:rPr lang="en-US" baseline="0" dirty="0" smtClean="0"/>
              <a:t> point to the need to also evaluate consumer needs: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18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Also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24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56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04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08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763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23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0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355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57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54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278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156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228D5-5F93-BB4A-964B-203967C46295}" type="datetimeFigureOut">
              <a:rPr lang="en-US" smtClean="0"/>
              <a:t>2/15/15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CWS_Banner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57705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227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tif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Metadata for Research Data Curation: Design, Select, and Adapt.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824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Administrative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…provides </a:t>
            </a:r>
            <a:r>
              <a:rPr lang="en-US" dirty="0"/>
              <a:t>information to help manage a resource, such as when and how it was created, file type and other technical information, and who can access it. </a:t>
            </a:r>
          </a:p>
        </p:txBody>
      </p:sp>
    </p:spTree>
    <p:extLst>
      <p:ext uri="{BB962C8B-B14F-4D97-AF65-F5344CB8AC3E}">
        <p14:creationId xmlns:p14="http://schemas.microsoft.com/office/powerpoint/2010/main" val="2313017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Subsets of Admin.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Rights </a:t>
            </a:r>
            <a:r>
              <a:rPr lang="en-US" b="1" dirty="0"/>
              <a:t>management metadata</a:t>
            </a:r>
            <a:r>
              <a:rPr lang="en-US" dirty="0"/>
              <a:t>, which deals with intellectual property </a:t>
            </a:r>
            <a:r>
              <a:rPr lang="en-US" dirty="0" smtClean="0"/>
              <a:t>rights. (OFTEN EMBEDDED IN PRES METADATA)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Preservation </a:t>
            </a:r>
            <a:r>
              <a:rPr lang="en-US" b="1" dirty="0"/>
              <a:t>metadata</a:t>
            </a:r>
            <a:r>
              <a:rPr lang="en-US" dirty="0"/>
              <a:t>, which contains information needed to archive and preserve a resource.</a:t>
            </a:r>
          </a:p>
        </p:txBody>
      </p:sp>
    </p:spTree>
    <p:extLst>
      <p:ext uri="{BB962C8B-B14F-4D97-AF65-F5344CB8AC3E}">
        <p14:creationId xmlns:p14="http://schemas.microsoft.com/office/powerpoint/2010/main" val="1611966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cc_model_sm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526" y="624211"/>
            <a:ext cx="5574149" cy="468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05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Who creates What metadata, </a:t>
            </a:r>
            <a:br>
              <a:rPr lang="en-US" dirty="0" smtClean="0"/>
            </a:br>
            <a:r>
              <a:rPr lang="en-US" dirty="0" smtClean="0"/>
              <a:t>and When…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02298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Curators : When data are received / ingested, preservation actions are taken, after reuse occurs. 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Type: Descriptive, Structural, and (</a:t>
            </a:r>
            <a:r>
              <a:rPr lang="en-US" dirty="0" err="1" smtClean="0"/>
              <a:t>esp</a:t>
            </a:r>
            <a:r>
              <a:rPr lang="en-US" dirty="0"/>
              <a:t>)</a:t>
            </a:r>
            <a:r>
              <a:rPr lang="en-US" dirty="0" smtClean="0"/>
              <a:t> Admin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Data creators: When data are collected, transformed, reused. 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Type: Descriptive + Structural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378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Evaluating </a:t>
            </a:r>
            <a:r>
              <a:rPr lang="en-US" dirty="0" smtClean="0"/>
              <a:t>and Selecting Metadata Schemas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852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eingstandard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3271"/>
            <a:ext cx="9144000" cy="304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“The great thing about standards is that there’s so many of them”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1602199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843770"/>
            <a:ext cx="6350000" cy="35941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i="1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And yet… 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3200885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the proliferation?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one-size-fits all standard</a:t>
            </a:r>
          </a:p>
          <a:p>
            <a:r>
              <a:rPr lang="en-US" dirty="0" smtClean="0"/>
              <a:t>Local and community needs are heterogeneous and changing</a:t>
            </a:r>
          </a:p>
          <a:p>
            <a:endParaRPr lang="en-US" dirty="0" smtClean="0"/>
          </a:p>
          <a:p>
            <a:r>
              <a:rPr lang="en-US" dirty="0" smtClean="0"/>
              <a:t>Research data are hugely diverse!</a:t>
            </a:r>
          </a:p>
          <a:p>
            <a:r>
              <a:rPr lang="en-US" dirty="0" smtClean="0"/>
              <a:t>Domain-specific needs are diverse!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718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eingstandard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3271"/>
            <a:ext cx="9144000" cy="304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How to evaluate and select from such a diverse range?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1317645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Producer vs. Manager vs. Consumer needs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l="702" r="702"/>
          <a:stretch>
            <a:fillRect/>
          </a:stretch>
        </p:blipFill>
        <p:spPr>
          <a:xfrm>
            <a:off x="1144494" y="1600201"/>
            <a:ext cx="7103035" cy="3906396"/>
          </a:xfrm>
        </p:spPr>
      </p:pic>
      <p:sp>
        <p:nvSpPr>
          <p:cNvPr id="3" name="Donut 2"/>
          <p:cNvSpPr/>
          <p:nvPr/>
        </p:nvSpPr>
        <p:spPr>
          <a:xfrm>
            <a:off x="3415591" y="4805103"/>
            <a:ext cx="1853688" cy="978183"/>
          </a:xfrm>
          <a:prstGeom prst="donut">
            <a:avLst>
              <a:gd name="adj" fmla="val 866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Donut 4"/>
          <p:cNvSpPr/>
          <p:nvPr/>
        </p:nvSpPr>
        <p:spPr>
          <a:xfrm rot="5400000">
            <a:off x="7270864" y="2812368"/>
            <a:ext cx="1853688" cy="978183"/>
          </a:xfrm>
          <a:prstGeom prst="donut">
            <a:avLst>
              <a:gd name="adj" fmla="val 866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370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Metadata for data curation</a:t>
            </a:r>
          </a:p>
          <a:p>
            <a:r>
              <a:rPr lang="en-US" dirty="0" smtClean="0"/>
              <a:t>Evaluating </a:t>
            </a:r>
            <a:r>
              <a:rPr lang="en-US" dirty="0" smtClean="0"/>
              <a:t>standards</a:t>
            </a:r>
          </a:p>
          <a:p>
            <a:pPr lvl="1"/>
            <a:r>
              <a:rPr lang="en-US" dirty="0" smtClean="0"/>
              <a:t>Using existing standards</a:t>
            </a:r>
          </a:p>
          <a:p>
            <a:pPr lvl="1"/>
            <a:r>
              <a:rPr lang="en-US" dirty="0" smtClean="0"/>
              <a:t>Develop your own</a:t>
            </a:r>
            <a:endParaRPr lang="en-US" dirty="0" smtClean="0"/>
          </a:p>
          <a:p>
            <a:r>
              <a:rPr lang="en-US" dirty="0" smtClean="0"/>
              <a:t>Application </a:t>
            </a:r>
            <a:r>
              <a:rPr lang="en-US" dirty="0" smtClean="0"/>
              <a:t>Profiles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8823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Manager (e.g. your)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 </a:t>
            </a:r>
            <a:r>
              <a:rPr lang="en-US" dirty="0"/>
              <a:t>looking at schemas, </a:t>
            </a:r>
            <a:r>
              <a:rPr lang="en-US" dirty="0" smtClean="0"/>
              <a:t>articulate the “specificities” </a:t>
            </a:r>
            <a:r>
              <a:rPr lang="en-US" dirty="0"/>
              <a:t>of your </a:t>
            </a:r>
            <a:r>
              <a:rPr lang="en-US" dirty="0" smtClean="0"/>
              <a:t>repository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What are </a:t>
            </a:r>
            <a:r>
              <a:rPr lang="en-US" i="1" dirty="0" smtClean="0"/>
              <a:t>your institution’s</a:t>
            </a:r>
            <a:r>
              <a:rPr lang="en-US" dirty="0" smtClean="0"/>
              <a:t> needs?  What are the practical constraints of your work?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071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“Nine questions” for needs assessment</a:t>
            </a:r>
            <a:endParaRPr lang="en-US" sz="3600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From Kennedy, 2008: </a:t>
            </a:r>
          </a:p>
          <a:p>
            <a:endParaRPr lang="en-US" dirty="0"/>
          </a:p>
          <a:p>
            <a:pPr lvl="1"/>
            <a:r>
              <a:rPr lang="en-US" dirty="0" smtClean="0"/>
              <a:t>Who will be using the collection?</a:t>
            </a:r>
          </a:p>
          <a:p>
            <a:pPr lvl="1"/>
            <a:r>
              <a:rPr lang="en-US" dirty="0" smtClean="0"/>
              <a:t>Who is the collection cataloguer?</a:t>
            </a:r>
          </a:p>
          <a:p>
            <a:pPr lvl="1"/>
            <a:r>
              <a:rPr lang="en-US" dirty="0" smtClean="0"/>
              <a:t>How much time/money do you have?</a:t>
            </a:r>
          </a:p>
          <a:p>
            <a:pPr lvl="1"/>
            <a:r>
              <a:rPr lang="en-US" dirty="0"/>
              <a:t>How will your collection be accessed?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69998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Kennedy 2008 continued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How </a:t>
            </a:r>
            <a:r>
              <a:rPr lang="en-US" dirty="0"/>
              <a:t>is your collection related to other collections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What </a:t>
            </a:r>
            <a:r>
              <a:rPr lang="en-US" dirty="0"/>
              <a:t>is the scope of your collection?</a:t>
            </a:r>
          </a:p>
          <a:p>
            <a:pPr lvl="1"/>
            <a:r>
              <a:rPr lang="en-US" dirty="0" smtClean="0"/>
              <a:t>Will your metadata be harvested?</a:t>
            </a:r>
          </a:p>
          <a:p>
            <a:pPr lvl="1"/>
            <a:r>
              <a:rPr lang="en-US" dirty="0" smtClean="0"/>
              <a:t>Do you want your collection to work with other collections?</a:t>
            </a:r>
          </a:p>
          <a:p>
            <a:pPr lvl="1"/>
            <a:r>
              <a:rPr lang="en-US" dirty="0" smtClean="0"/>
              <a:t>How much maintenance or quality control do you wish?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00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Kennedy 2008 continued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u="sng" dirty="0" smtClean="0"/>
              <a:t>How </a:t>
            </a:r>
            <a:r>
              <a:rPr lang="en-US" u="sng" dirty="0"/>
              <a:t>is your collection related to other collections</a:t>
            </a:r>
            <a:r>
              <a:rPr lang="en-US" u="sng" dirty="0" smtClean="0"/>
              <a:t>?</a:t>
            </a:r>
          </a:p>
          <a:p>
            <a:pPr lvl="1"/>
            <a:r>
              <a:rPr lang="en-US" dirty="0" smtClean="0"/>
              <a:t>What </a:t>
            </a:r>
            <a:r>
              <a:rPr lang="en-US" dirty="0"/>
              <a:t>is the scope of your collection?</a:t>
            </a:r>
          </a:p>
          <a:p>
            <a:pPr lvl="1"/>
            <a:r>
              <a:rPr lang="en-US" u="sng" dirty="0" smtClean="0"/>
              <a:t>Will your metadata be harvested?</a:t>
            </a:r>
          </a:p>
          <a:p>
            <a:pPr lvl="1"/>
            <a:r>
              <a:rPr lang="en-US" u="sng" dirty="0" smtClean="0"/>
              <a:t>Do you want your collection to work with other collections?</a:t>
            </a:r>
          </a:p>
          <a:p>
            <a:pPr lvl="1"/>
            <a:r>
              <a:rPr lang="en-US" dirty="0" smtClean="0"/>
              <a:t>How much maintenance or quality control do you wish?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276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Consumer needs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l="702" r="702"/>
          <a:stretch>
            <a:fillRect/>
          </a:stretch>
        </p:blipFill>
        <p:spPr>
          <a:xfrm>
            <a:off x="1144494" y="1600201"/>
            <a:ext cx="7103035" cy="3906396"/>
          </a:xfrm>
        </p:spPr>
      </p:pic>
      <p:sp>
        <p:nvSpPr>
          <p:cNvPr id="5" name="Donut 4"/>
          <p:cNvSpPr/>
          <p:nvPr/>
        </p:nvSpPr>
        <p:spPr>
          <a:xfrm rot="5400000">
            <a:off x="7270864" y="2812368"/>
            <a:ext cx="1853688" cy="978183"/>
          </a:xfrm>
          <a:prstGeom prst="donut">
            <a:avLst>
              <a:gd name="adj" fmla="val 866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347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Something on assessing community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6085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Interoperability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5719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Harvesting protocols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Z39.50</a:t>
            </a:r>
          </a:p>
          <a:p>
            <a:r>
              <a:rPr lang="en-US" dirty="0" smtClean="0"/>
              <a:t>ISO 19115</a:t>
            </a:r>
          </a:p>
          <a:p>
            <a:r>
              <a:rPr lang="en-US" dirty="0" smtClean="0"/>
              <a:t>TAPIR, DIGIR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0284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ICOADS dataset in 2 repositories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8" name="Picture 7" descr="ICOADSRDA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42" y="1383272"/>
            <a:ext cx="6450545" cy="3202718"/>
          </a:xfrm>
          <a:prstGeom prst="rect">
            <a:avLst/>
          </a:prstGeom>
        </p:spPr>
      </p:pic>
      <p:pic>
        <p:nvPicPr>
          <p:cNvPr id="9" name="Picture 8" descr="ICOADS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226" y="2768987"/>
            <a:ext cx="5102992" cy="3673082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" name="Picture 4" descr="GCMD.tif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839" y="5825852"/>
            <a:ext cx="3393161" cy="59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783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Every point of transfer = point of potential data loss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38" y="1893770"/>
            <a:ext cx="8403867" cy="244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75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1-18 at 4.27.3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46" y="492903"/>
            <a:ext cx="8086992" cy="464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4829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Standards (and your ability to implement them) will always have limitations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698730" y="3636211"/>
            <a:ext cx="347502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81322" y="3313045"/>
            <a:ext cx="1659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Expressivity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90240" y="3313259"/>
            <a:ext cx="1659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Interoperability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29180" y="3862809"/>
            <a:ext cx="2357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Community needs</a:t>
            </a: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7200" y="3862800"/>
            <a:ext cx="2357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Local needs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08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err="1" smtClean="0"/>
              <a:t>Crosswalking</a:t>
            </a:r>
            <a:r>
              <a:rPr lang="en-US" dirty="0" smtClean="0"/>
              <a:t>, reconciliation and propagation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481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would we aggregate these records?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4597" cy="1398797"/>
          </a:xfrm>
          <a:ln>
            <a:solidFill>
              <a:srgbClr val="00000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100	a	Shakespeare, William   d   1564-</a:t>
            </a:r>
            <a:r>
              <a:rPr lang="en-US" sz="2400" dirty="0" smtClean="0"/>
              <a:t>1616</a:t>
            </a:r>
          </a:p>
          <a:p>
            <a:pPr marL="0" indent="0">
              <a:buNone/>
            </a:pPr>
            <a:r>
              <a:rPr lang="en-US" sz="2400" dirty="0" smtClean="0"/>
              <a:t>245</a:t>
            </a:r>
            <a:r>
              <a:rPr lang="en-US" sz="2400" dirty="0"/>
              <a:t>	</a:t>
            </a:r>
            <a:r>
              <a:rPr lang="en-US" sz="2400" dirty="0" smtClean="0"/>
              <a:t>a</a:t>
            </a:r>
            <a:r>
              <a:rPr lang="en-US" sz="2400" dirty="0"/>
              <a:t>	</a:t>
            </a:r>
            <a:r>
              <a:rPr lang="en-US" sz="2400" dirty="0" smtClean="0"/>
              <a:t>The Tempest</a:t>
            </a:r>
            <a:r>
              <a:rPr lang="en-US" sz="2400" dirty="0"/>
              <a:t>	     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260</a:t>
            </a:r>
            <a:r>
              <a:rPr lang="en-US" sz="2400" dirty="0"/>
              <a:t>	a	</a:t>
            </a:r>
            <a:r>
              <a:rPr lang="en-US" sz="2400" dirty="0" smtClean="0"/>
              <a:t>London: </a:t>
            </a:r>
            <a:r>
              <a:rPr lang="en-US" sz="2400" dirty="0"/>
              <a:t>b  </a:t>
            </a:r>
            <a:r>
              <a:rPr lang="en-US" sz="2400" dirty="0" smtClean="0"/>
              <a:t>Arden Shakespeare,   </a:t>
            </a:r>
            <a:r>
              <a:rPr lang="en-US" sz="2400" dirty="0"/>
              <a:t>c </a:t>
            </a:r>
            <a:r>
              <a:rPr lang="en-US" sz="2400" dirty="0" smtClean="0"/>
              <a:t>1999</a:t>
            </a:r>
            <a:r>
              <a:rPr lang="en-US" sz="2400" dirty="0"/>
              <a:t>	    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457199" y="3752166"/>
            <a:ext cx="8229601" cy="156966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smtClean="0"/>
              <a:t>&lt;</a:t>
            </a:r>
            <a:r>
              <a:rPr lang="en-US" sz="2400" dirty="0" err="1"/>
              <a:t>dc:creator</a:t>
            </a:r>
            <a:r>
              <a:rPr lang="en-US" sz="2400" dirty="0"/>
              <a:t>&gt;Shakespeare, William, 1564-1616&lt;/&gt;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dc:title</a:t>
            </a:r>
            <a:r>
              <a:rPr lang="en-US" sz="2400" dirty="0"/>
              <a:t>&gt;Hamlet&lt;/&gt;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dc:publisher</a:t>
            </a:r>
            <a:r>
              <a:rPr lang="en-US" sz="2400" dirty="0"/>
              <a:t>&gt;Penguin Books&lt;/&gt;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dc:date</a:t>
            </a:r>
            <a:r>
              <a:rPr lang="en-US" sz="2400" dirty="0"/>
              <a:t>&gt;2003&lt;/&gt;</a:t>
            </a:r>
          </a:p>
        </p:txBody>
      </p:sp>
    </p:spTree>
    <p:extLst>
      <p:ext uri="{BB962C8B-B14F-4D97-AF65-F5344CB8AC3E}">
        <p14:creationId xmlns:p14="http://schemas.microsoft.com/office/powerpoint/2010/main" val="1196917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Or move this one into a more general repository?</a:t>
            </a:r>
            <a:endParaRPr lang="en-U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8" name="Picture 7" descr="ICOADSRDA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42" y="1383272"/>
            <a:ext cx="6450545" cy="3202718"/>
          </a:xfrm>
          <a:prstGeom prst="rect">
            <a:avLst/>
          </a:prstGeom>
        </p:spPr>
      </p:pic>
      <p:pic>
        <p:nvPicPr>
          <p:cNvPr id="5" name="Picture 4" descr="GCMD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528" y="4984959"/>
            <a:ext cx="3393161" cy="596679"/>
          </a:xfrm>
          <a:prstGeom prst="rect">
            <a:avLst/>
          </a:prstGeom>
        </p:spPr>
      </p:pic>
      <p:sp>
        <p:nvSpPr>
          <p:cNvPr id="4" name="Bent-Up Arrow 3"/>
          <p:cNvSpPr/>
          <p:nvPr/>
        </p:nvSpPr>
        <p:spPr>
          <a:xfrm rot="5400000">
            <a:off x="4428254" y="4594497"/>
            <a:ext cx="1012662" cy="995648"/>
          </a:xfrm>
          <a:prstGeom prst="bent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16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4" name="Picture 3" descr="ICOADS-rda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93"/>
            <a:ext cx="9144000" cy="566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060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154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GCMD Result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4" name="Picture 3" descr="ICOADS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06" y="792383"/>
            <a:ext cx="6804851" cy="4898062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3243834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GCMD Result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3" name="Picture 2" descr="GCMD ICOADS2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" r="2169"/>
          <a:stretch/>
        </p:blipFill>
        <p:spPr>
          <a:xfrm>
            <a:off x="1167137" y="0"/>
            <a:ext cx="658368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42497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Crosswalking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7570" y="1600201"/>
            <a:ext cx="3590064" cy="406261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Brings overlapping standards together</a:t>
            </a:r>
          </a:p>
          <a:p>
            <a:r>
              <a:rPr lang="en-US" dirty="0" smtClean="0"/>
              <a:t>Necessary for aggregation and integration</a:t>
            </a:r>
          </a:p>
          <a:p>
            <a:r>
              <a:rPr lang="en-US" dirty="0" smtClean="0"/>
              <a:t>Important but tricky</a:t>
            </a:r>
            <a:endParaRPr lang="en-US" dirty="0"/>
          </a:p>
        </p:txBody>
      </p:sp>
      <p:pic>
        <p:nvPicPr>
          <p:cNvPr id="8" name="Picture 7" descr="4704689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05" y="1789779"/>
            <a:ext cx="4561644" cy="342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813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more familiar example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8070044"/>
              </p:ext>
            </p:extLst>
          </p:nvPr>
        </p:nvGraphicFramePr>
        <p:xfrm>
          <a:off x="457200" y="1600200"/>
          <a:ext cx="8229600" cy="37591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CDWA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MARC/AACR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MODS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Dublin Core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Catalog Level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655 Genre/Form </a:t>
                      </a:r>
                      <a:b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300a Physical Description - Extent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&lt;genre&gt;</a:t>
                      </a:r>
                      <a:b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&lt;extent&gt;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Object/Work Type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655 Genre - Form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&lt;genre&gt;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Type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Components/Parts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300a Physical Description - Extent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&lt;extent&gt;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Format.Extent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Classification Term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050 </a:t>
                      </a:r>
                      <a:b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084 "Other classification number"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&lt;classification&gt;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Subject (classification schema)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Title Text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24Xa Title and Title - Related Information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&lt;classification&gt;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Subject (classification schema)</a:t>
                      </a: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8735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TWO MORE SLIDES – domain specific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78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Descriptive</a:t>
            </a:r>
          </a:p>
          <a:p>
            <a:r>
              <a:rPr lang="en-US" dirty="0" smtClean="0"/>
              <a:t>Structural</a:t>
            </a:r>
          </a:p>
          <a:p>
            <a:r>
              <a:rPr lang="en-US" dirty="0" smtClean="0"/>
              <a:t>Administrative</a:t>
            </a:r>
          </a:p>
          <a:p>
            <a:pPr lvl="1"/>
            <a:r>
              <a:rPr lang="en-US" dirty="0" smtClean="0"/>
              <a:t>Rights Management</a:t>
            </a:r>
          </a:p>
          <a:p>
            <a:pPr lvl="1"/>
            <a:r>
              <a:rPr lang="en-US" dirty="0" smtClean="0"/>
              <a:t>Preservation </a:t>
            </a:r>
          </a:p>
        </p:txBody>
      </p:sp>
      <p:sp>
        <p:nvSpPr>
          <p:cNvPr id="4" name="Rectangle 3"/>
          <p:cNvSpPr/>
          <p:nvPr/>
        </p:nvSpPr>
        <p:spPr>
          <a:xfrm>
            <a:off x="4483063" y="5377157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/>
              <a:t>NISO. (2004) Understanding </a:t>
            </a:r>
            <a:r>
              <a:rPr lang="en-US" sz="1000" dirty="0" smtClean="0"/>
              <a:t>Metadata. Bethesda</a:t>
            </a:r>
            <a:r>
              <a:rPr lang="en-US" sz="1000" dirty="0"/>
              <a:t>, MD: NISO Press, pp.1-2.</a:t>
            </a:r>
          </a:p>
        </p:txBody>
      </p:sp>
    </p:spTree>
    <p:extLst>
      <p:ext uri="{BB962C8B-B14F-4D97-AF65-F5344CB8AC3E}">
        <p14:creationId xmlns:p14="http://schemas.microsoft.com/office/powerpoint/2010/main" val="38199065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Crosswalking</a:t>
            </a:r>
            <a:r>
              <a:rPr lang="en-US" dirty="0" smtClean="0"/>
              <a:t> research </a:t>
            </a:r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1053" y="1600201"/>
            <a:ext cx="3986581" cy="4062612"/>
          </a:xfrm>
        </p:spPr>
        <p:txBody>
          <a:bodyPr/>
          <a:lstStyle/>
          <a:p>
            <a:r>
              <a:rPr lang="en-US" dirty="0" smtClean="0"/>
              <a:t>“Push”: Darwin Core published through IPT</a:t>
            </a:r>
          </a:p>
          <a:p>
            <a:r>
              <a:rPr lang="en-US" dirty="0" smtClean="0"/>
              <a:t>“Pull”: ICOADS in RDA harvested by GCMD</a:t>
            </a:r>
            <a:endParaRPr lang="en-US" dirty="0"/>
          </a:p>
        </p:txBody>
      </p:sp>
      <p:pic>
        <p:nvPicPr>
          <p:cNvPr id="5" name="Picture 4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61" y="1842643"/>
            <a:ext cx="2959887" cy="355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393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Crosswalking</a:t>
            </a:r>
            <a:r>
              <a:rPr lang="en-US" dirty="0" smtClean="0"/>
              <a:t> research </a:t>
            </a:r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1053" y="1600201"/>
            <a:ext cx="3986581" cy="4062612"/>
          </a:xfrm>
        </p:spPr>
        <p:txBody>
          <a:bodyPr/>
          <a:lstStyle/>
          <a:p>
            <a:r>
              <a:rPr lang="en-US" dirty="0" smtClean="0"/>
              <a:t>Can be more complicated</a:t>
            </a:r>
          </a:p>
          <a:p>
            <a:pPr lvl="1"/>
            <a:r>
              <a:rPr lang="en-US" dirty="0" smtClean="0"/>
              <a:t>Unit conversion</a:t>
            </a:r>
          </a:p>
          <a:p>
            <a:pPr lvl="1"/>
            <a:r>
              <a:rPr lang="en-US" dirty="0" smtClean="0"/>
              <a:t>Idiosyncratic controlled vocabularies</a:t>
            </a:r>
          </a:p>
          <a:p>
            <a:r>
              <a:rPr lang="en-US" dirty="0" smtClean="0"/>
              <a:t>Can be “</a:t>
            </a:r>
            <a:r>
              <a:rPr lang="en-US" dirty="0" err="1" smtClean="0"/>
              <a:t>lossy</a:t>
            </a:r>
            <a:r>
              <a:rPr lang="en-US" dirty="0" smtClean="0"/>
              <a:t>”</a:t>
            </a:r>
          </a:p>
          <a:p>
            <a:pPr lvl="1"/>
            <a:endParaRPr lang="en-US" dirty="0"/>
          </a:p>
        </p:txBody>
      </p:sp>
      <p:pic>
        <p:nvPicPr>
          <p:cNvPr id="5" name="Picture 4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61" y="1842643"/>
            <a:ext cx="2959887" cy="355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232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4" name="Picture 3" descr="ICOADS-rda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061" r="14998" b="14521"/>
          <a:stretch/>
        </p:blipFill>
        <p:spPr>
          <a:xfrm>
            <a:off x="852532" y="1009124"/>
            <a:ext cx="7772400" cy="15544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GCMD ICOADS2.tif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" t="4" r="2169" b="86664"/>
          <a:stretch/>
        </p:blipFill>
        <p:spPr>
          <a:xfrm>
            <a:off x="852532" y="3670831"/>
            <a:ext cx="6583680" cy="9144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1340620" y="388105"/>
            <a:ext cx="5785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How does this: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40620" y="2998997"/>
            <a:ext cx="3951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Become this: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340620" y="4862590"/>
            <a:ext cx="3951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70531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“friction”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i="1" dirty="0" smtClean="0"/>
              <a:t>“Every </a:t>
            </a:r>
            <a:r>
              <a:rPr lang="en-US" sz="2800" i="1" dirty="0"/>
              <a:t>movement of data across an interface comes at some cost in time, energy, and human attention. Every interface between groups and organizations, as well as between machines, represents a point of resistance where data can be garbled, misinterpreted, or </a:t>
            </a:r>
            <a:r>
              <a:rPr lang="en-US" sz="2800" i="1" dirty="0" smtClean="0"/>
              <a:t>lost…</a:t>
            </a:r>
          </a:p>
          <a:p>
            <a:pPr marL="0" indent="0" algn="ctr">
              <a:buNone/>
            </a:pPr>
            <a:r>
              <a:rPr lang="en-US" sz="2800" i="1" dirty="0" smtClean="0"/>
              <a:t> …data </a:t>
            </a:r>
            <a:r>
              <a:rPr lang="en-US" sz="2800" i="1" dirty="0"/>
              <a:t>friction </a:t>
            </a:r>
            <a:r>
              <a:rPr lang="en-US" sz="2800" i="1" dirty="0" smtClean="0"/>
              <a:t>consumes </a:t>
            </a:r>
            <a:r>
              <a:rPr lang="en-US" sz="2800" i="1" dirty="0"/>
              <a:t>energy and produces turbulence and heat – that is, conflicts, disagreements, and inexact</a:t>
            </a:r>
            <a:r>
              <a:rPr lang="en-US" sz="2800" i="1" dirty="0" smtClean="0"/>
              <a:t>, unruly processes”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215235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Finding “friction” by examining completeness &amp; coverage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Searched for “</a:t>
            </a:r>
            <a:r>
              <a:rPr lang="en-US" i="1" dirty="0" err="1" smtClean="0"/>
              <a:t>mola</a:t>
            </a:r>
            <a:r>
              <a:rPr lang="en-US" i="1" dirty="0" smtClean="0"/>
              <a:t> </a:t>
            </a:r>
            <a:r>
              <a:rPr lang="en-US" i="1" dirty="0" err="1" smtClean="0"/>
              <a:t>mola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Evaluated every version of the “same” specimen record published/harvested through different services</a:t>
            </a:r>
          </a:p>
          <a:p>
            <a:pPr lvl="1"/>
            <a:r>
              <a:rPr lang="en-US" dirty="0" smtClean="0"/>
              <a:t>KUBI local website</a:t>
            </a:r>
          </a:p>
          <a:p>
            <a:pPr lvl="1"/>
            <a:r>
              <a:rPr lang="en-US" dirty="0" smtClean="0"/>
              <a:t>GBIF</a:t>
            </a:r>
          </a:p>
          <a:p>
            <a:pPr lvl="1"/>
            <a:r>
              <a:rPr lang="en-US" dirty="0" smtClean="0"/>
              <a:t>VertNet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05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BIFfullRecord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765"/>
            <a:ext cx="5344841" cy="3249780"/>
          </a:xfrm>
          <a:prstGeom prst="rect">
            <a:avLst/>
          </a:prstGeom>
        </p:spPr>
      </p:pic>
      <p:pic>
        <p:nvPicPr>
          <p:cNvPr id="3" name="Picture 2" descr="VertNet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607" y="885720"/>
            <a:ext cx="5856393" cy="2185938"/>
          </a:xfrm>
          <a:prstGeom prst="rect">
            <a:avLst/>
          </a:prstGeom>
        </p:spPr>
      </p:pic>
      <p:pic>
        <p:nvPicPr>
          <p:cNvPr id="4" name="Picture 3" descr="KUBILocalRecords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213" y="3256874"/>
            <a:ext cx="4980456" cy="249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87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Size/“</a:t>
            </a:r>
            <a:r>
              <a:rPr lang="en-US" dirty="0" err="1" smtClean="0"/>
              <a:t>lifestage</a:t>
            </a:r>
            <a:r>
              <a:rPr lang="en-US" dirty="0" smtClean="0"/>
              <a:t>”: larva</a:t>
            </a:r>
          </a:p>
          <a:p>
            <a:r>
              <a:rPr lang="en-US" dirty="0" smtClean="0"/>
              <a:t>Difference: 1mm vs. 4 m!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047" y="3171080"/>
            <a:ext cx="3370922" cy="22425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723" y="3171080"/>
            <a:ext cx="2664697" cy="227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764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956" y="529235"/>
            <a:ext cx="5758569" cy="491721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395" y="5235961"/>
            <a:ext cx="192719" cy="12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860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Descriptive Metadata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4895" y="1817311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… describes </a:t>
            </a:r>
            <a:r>
              <a:rPr lang="en-US" dirty="0"/>
              <a:t>a resource for purposes such as discovery and identification. It can include elements such as title, </a:t>
            </a:r>
            <a:r>
              <a:rPr lang="en-US" dirty="0" smtClean="0"/>
              <a:t>format, author</a:t>
            </a:r>
            <a:r>
              <a:rPr lang="en-US" dirty="0"/>
              <a:t> </a:t>
            </a:r>
            <a:r>
              <a:rPr lang="en-US" dirty="0" smtClean="0"/>
              <a:t>(s), keywords, spatial coverage, date, etc.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525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494636" y="5550176"/>
            <a:ext cx="364936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cera-www.dkrz.de</a:t>
            </a:r>
            <a:r>
              <a:rPr lang="en-US" sz="800" dirty="0"/>
              <a:t>/WDCC/</a:t>
            </a:r>
            <a:r>
              <a:rPr lang="en-US" sz="800" dirty="0" err="1"/>
              <a:t>ui</a:t>
            </a:r>
            <a:r>
              <a:rPr lang="en-US" sz="800" dirty="0"/>
              <a:t>/</a:t>
            </a:r>
            <a:r>
              <a:rPr lang="en-US" sz="800" dirty="0" err="1"/>
              <a:t>Compact.jsp?acronym</a:t>
            </a:r>
            <a:r>
              <a:rPr lang="en-US" sz="800" dirty="0"/>
              <a:t>=CCSRNIES_SRES_B2</a:t>
            </a:r>
          </a:p>
        </p:txBody>
      </p:sp>
      <p:pic>
        <p:nvPicPr>
          <p:cNvPr id="5" name="Picture 4" descr="Screen Shot 2015-01-23 at 4.40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9" y="0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033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1-23 at 4.42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92" y="1226147"/>
            <a:ext cx="7591156" cy="382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961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Structural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…indicates </a:t>
            </a:r>
            <a:r>
              <a:rPr lang="en-US" dirty="0"/>
              <a:t>how compound objects are put together, for example, how pages are ordered to form </a:t>
            </a:r>
            <a:r>
              <a:rPr lang="en-US" dirty="0" smtClean="0"/>
              <a:t>chapters, or, how different observation events were combined for a “set” of data observations, etc.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778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700474"/>
      </p:ext>
    </p:extLst>
  </p:cSld>
  <p:clrMapOvr>
    <a:masterClrMapping/>
  </p:clrMapOvr>
</p:sld>
</file>

<file path=ppt/theme/theme1.xml><?xml version="1.0" encoding="utf-8"?>
<a:theme xmlns:a="http://schemas.openxmlformats.org/drawingml/2006/main" name="DCWS_PPT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DCWS_PPT_Theme.thmx</Template>
  <TotalTime>719</TotalTime>
  <Words>1308</Words>
  <Application>Microsoft Macintosh PowerPoint</Application>
  <PresentationFormat>On-screen Show (4:3)</PresentationFormat>
  <Paragraphs>221</Paragraphs>
  <Slides>47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DCWS_PPT_Theme</vt:lpstr>
      <vt:lpstr>Metadata for Research Data Curation: Design, Select, and Adapt.</vt:lpstr>
      <vt:lpstr>Agenda</vt:lpstr>
      <vt:lpstr>PowerPoint Presentation</vt:lpstr>
      <vt:lpstr>Types of Metadata</vt:lpstr>
      <vt:lpstr>Descriptive Metadata </vt:lpstr>
      <vt:lpstr>Example</vt:lpstr>
      <vt:lpstr>PowerPoint Presentation</vt:lpstr>
      <vt:lpstr>Structural Metadata</vt:lpstr>
      <vt:lpstr>Example</vt:lpstr>
      <vt:lpstr>Administrative Metadata</vt:lpstr>
      <vt:lpstr>Subsets of Admin. Metadata</vt:lpstr>
      <vt:lpstr>PowerPoint Presentation</vt:lpstr>
      <vt:lpstr>Who creates What metadata,  and When…</vt:lpstr>
      <vt:lpstr>Evaluating and Selecting Metadata Schemas</vt:lpstr>
      <vt:lpstr>PowerPoint Presentation</vt:lpstr>
      <vt:lpstr>PowerPoint Presentation</vt:lpstr>
      <vt:lpstr>Why the proliferation?</vt:lpstr>
      <vt:lpstr>PowerPoint Presentation</vt:lpstr>
      <vt:lpstr>Producer vs. Manager vs. Consumer needs</vt:lpstr>
      <vt:lpstr>Manager (e.g. your) Needs</vt:lpstr>
      <vt:lpstr>“Nine questions” for needs assessment</vt:lpstr>
      <vt:lpstr>Kennedy 2008 continued</vt:lpstr>
      <vt:lpstr>Kennedy 2008 continued</vt:lpstr>
      <vt:lpstr>Consumer needs</vt:lpstr>
      <vt:lpstr>Something on assessing community needs</vt:lpstr>
      <vt:lpstr>Interoperability</vt:lpstr>
      <vt:lpstr>Harvesting protocols</vt:lpstr>
      <vt:lpstr>ICOADS dataset in 2 repositories</vt:lpstr>
      <vt:lpstr>Every point of transfer = point of potential data loss</vt:lpstr>
      <vt:lpstr>Standards (and your ability to implement them) will always have limitations</vt:lpstr>
      <vt:lpstr>Crosswalking, reconciliation and propagation</vt:lpstr>
      <vt:lpstr>How would we aggregate these records?</vt:lpstr>
      <vt:lpstr>Or move this one into a more general repository?</vt:lpstr>
      <vt:lpstr>PowerPoint Presentation</vt:lpstr>
      <vt:lpstr>GCMD Result</vt:lpstr>
      <vt:lpstr>GCMD Result</vt:lpstr>
      <vt:lpstr>Crosswalking</vt:lpstr>
      <vt:lpstr>A more familiar example</vt:lpstr>
      <vt:lpstr>TWO MORE SLIDES – domain specific examples</vt:lpstr>
      <vt:lpstr>Crosswalking research data</vt:lpstr>
      <vt:lpstr>Crosswalking research data</vt:lpstr>
      <vt:lpstr>PowerPoint Presentation</vt:lpstr>
      <vt:lpstr>Data “friction”</vt:lpstr>
      <vt:lpstr>Finding “friction” by examining completeness &amp; coverage</vt:lpstr>
      <vt:lpstr>PowerPoint Presentation</vt:lpstr>
      <vt:lpstr>Losses: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Metadata for Research Data Curation: Design, Select, and Adapt.</dc:title>
  <dc:creator>Nic Weber</dc:creator>
  <cp:lastModifiedBy>andrea thomer</cp:lastModifiedBy>
  <cp:revision>22</cp:revision>
  <dcterms:created xsi:type="dcterms:W3CDTF">2015-01-18T21:31:21Z</dcterms:created>
  <dcterms:modified xsi:type="dcterms:W3CDTF">2015-02-15T19:55:22Z</dcterms:modified>
</cp:coreProperties>
</file>

<file path=docProps/thumbnail.jpeg>
</file>